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9715" y="354227"/>
            <a:ext cx="8716089" cy="5568778"/>
          </a:xfrm>
        </p:spPr>
        <p:txBody>
          <a:bodyPr/>
          <a:lstStyle/>
          <a:p>
            <a:pPr algn="ctr"/>
            <a:r>
              <a:rPr lang="pt-BR" sz="4200" b="1" cap="all" dirty="0"/>
              <a:t>ESTADO de Santa Catarina</a:t>
            </a:r>
            <a:br>
              <a:rPr lang="pt-BR" sz="4200" b="1" cap="all" dirty="0"/>
            </a:br>
            <a:r>
              <a:rPr lang="pt-BR" sz="4200" b="1" cap="all" dirty="0"/>
              <a:t>MUNICÍPIO DE Lajeado Grande</a:t>
            </a:r>
            <a:br>
              <a:rPr lang="pt-BR" sz="4200" b="1" cap="all" dirty="0"/>
            </a:br>
            <a:r>
              <a:rPr lang="pt-BR" sz="4200" dirty="0"/>
              <a:t/>
            </a:r>
            <a:br>
              <a:rPr lang="pt-BR" sz="4200" dirty="0"/>
            </a:br>
            <a:r>
              <a:rPr lang="pt-BR" sz="4200" b="1" cap="all" dirty="0" smtClean="0"/>
              <a:t>AUDIÊNCIA </a:t>
            </a:r>
            <a:r>
              <a:rPr lang="pt-BR" sz="4200" b="1" cap="all" dirty="0"/>
              <a:t>PÚBLICA</a:t>
            </a:r>
            <a:br>
              <a:rPr lang="pt-BR" sz="4200" b="1" cap="all" dirty="0"/>
            </a:br>
            <a:r>
              <a:rPr lang="pt-BR" sz="4200" b="1" cap="all" dirty="0"/>
              <a:t>DE AVALIAÇÃO DO CUMPRIMENTO</a:t>
            </a:r>
            <a:br>
              <a:rPr lang="pt-BR" sz="4200" b="1" cap="all" dirty="0"/>
            </a:br>
            <a:r>
              <a:rPr lang="pt-BR" sz="4200" b="1" cap="all" dirty="0"/>
              <a:t>DAS METAS FISCAIS</a:t>
            </a:r>
            <a:br>
              <a:rPr lang="pt-BR" sz="4200" b="1" cap="all" dirty="0"/>
            </a:br>
            <a:r>
              <a:rPr lang="pt-BR" sz="4200" dirty="0"/>
              <a:t/>
            </a:r>
            <a:br>
              <a:rPr lang="pt-BR" sz="4200" dirty="0"/>
            </a:br>
            <a:r>
              <a:rPr lang="en-US" sz="4000" b="1" dirty="0"/>
              <a:t>2º </a:t>
            </a:r>
            <a:r>
              <a:rPr lang="en-US" sz="4000" b="1" dirty="0" smtClean="0"/>
              <a:t>Quadrimestre / 2018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793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604040"/>
              </p:ext>
            </p:extLst>
          </p:nvPr>
        </p:nvGraphicFramePr>
        <p:xfrm>
          <a:off x="570771" y="2286458"/>
          <a:ext cx="8596312" cy="1817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8340"/>
                <a:gridCol w="47279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Corrente Líquida (RCL) Arrecadada em Exercícios Anteriores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Exercício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Valores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10.095.969,29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10.277.413,12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11.384.282,81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12.122.303,57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09730"/>
              </p:ext>
            </p:extLst>
          </p:nvPr>
        </p:nvGraphicFramePr>
        <p:xfrm>
          <a:off x="562534" y="4605359"/>
          <a:ext cx="8596312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8340"/>
                <a:gridCol w="47279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Corrente Líquida Arrecadada até 2º Quadrimestre/2018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Receita Corrente Líquida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8.352.483,17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Média Mensal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1.044.060,40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7399" y="685224"/>
            <a:ext cx="824471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RECEITA CORRENTE LÍQUIDA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2°, IV, ‘c’, § 1° e 3°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13346"/>
          <a:ext cx="8596312" cy="37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Evolução da Receita Corrente Líquida (RCL)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56803" y="11535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RECEITA CORRENTE LÍQUIDA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2°, IV, ‘c’, § 1° e 3°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17" y="2474312"/>
            <a:ext cx="9055742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847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8325" y="691979"/>
            <a:ext cx="9176951" cy="55882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execução </a:t>
            </a:r>
            <a:r>
              <a:rPr lang="pt-BR" sz="2400" b="1" cap="all" dirty="0"/>
              <a:t>orçamentária</a:t>
            </a:r>
          </a:p>
          <a:p>
            <a:pPr marL="0" indent="0">
              <a:buNone/>
            </a:pPr>
            <a:r>
              <a:rPr lang="pt-BR" dirty="0" smtClean="0"/>
              <a:t>	Lei </a:t>
            </a:r>
            <a:r>
              <a:rPr lang="pt-BR" dirty="0"/>
              <a:t>Complementar nº 101/2000, Art. </a:t>
            </a:r>
            <a:r>
              <a:rPr lang="pt-BR" dirty="0" smtClean="0"/>
              <a:t>52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LRF, Art. 52 - O relatório a que se refere o § 3º do Art. 165 da Constituição abrangerá todos os Poderes e o Ministério Público, será publicado até trinta dias após o encerramento de cada bimestre e composto de:</a:t>
            </a:r>
          </a:p>
          <a:p>
            <a:r>
              <a:rPr lang="pt-BR" dirty="0"/>
              <a:t>I - balanço orçamentário, que especificará, por categoria econômica, as:</a:t>
            </a:r>
          </a:p>
          <a:p>
            <a:r>
              <a:rPr lang="pt-BR" dirty="0"/>
              <a:t>a) receitas por fonte, informando as realizadas e a realizar, bem como a previsão atualizada;</a:t>
            </a:r>
          </a:p>
          <a:p>
            <a:r>
              <a:rPr lang="pt-BR" dirty="0"/>
              <a:t>b) despesas por grupo de natureza, discriminando a dotação para o exercício, a despesa liquidada e o saldo;</a:t>
            </a:r>
          </a:p>
          <a:p>
            <a:r>
              <a:rPr lang="pt-BR" dirty="0"/>
              <a:t>II - demonstrativos da execução das:</a:t>
            </a:r>
          </a:p>
          <a:p>
            <a:r>
              <a:rPr lang="pt-BR" dirty="0"/>
              <a:t>a) receitas, por categoria econômica e fonte, especificando a previsão inicial, a previsão atualizada para o exercício, a receita realizada no bimestre, a realizada no exercício e a previsão a realizar;</a:t>
            </a:r>
          </a:p>
          <a:p>
            <a:r>
              <a:rPr lang="pt-BR" dirty="0"/>
              <a:t>b) despesas, por categoria econômica e grupo de natureza da despesa, discriminando dotação inicial, dotação para o exercício, despesas empenhada e liquidada, no bimestre e no exercício;</a:t>
            </a:r>
          </a:p>
          <a:p>
            <a:r>
              <a:rPr lang="pt-BR" dirty="0"/>
              <a:t>c) despesas, por função e </a:t>
            </a:r>
            <a:r>
              <a:rPr lang="pt-BR" dirty="0" err="1"/>
              <a:t>subfunção</a:t>
            </a:r>
            <a:r>
              <a:rPr lang="pt-BR" dirty="0"/>
              <a:t>.</a:t>
            </a:r>
          </a:p>
          <a:p>
            <a:r>
              <a:rPr lang="pt-BR" dirty="0"/>
              <a:t>§ 1º Os valores referentes ao refinanciamento da dívida mobiliária constarão destacadamente nas receitas de operações de crédito e nas despesas com amortização da dívida.</a:t>
            </a:r>
          </a:p>
          <a:p>
            <a:r>
              <a:rPr lang="pt-BR" dirty="0"/>
              <a:t>§ 2º O descumprimento do prazo previsto neste artigo sujeita o ente às sanções previstas no § 2º do Art. 51.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51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1341" y="190150"/>
            <a:ext cx="8596668" cy="1320800"/>
          </a:xfrm>
        </p:spPr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2037"/>
              </p:ext>
            </p:extLst>
          </p:nvPr>
        </p:nvGraphicFramePr>
        <p:xfrm>
          <a:off x="510745" y="1301572"/>
          <a:ext cx="8534400" cy="5389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1459"/>
                <a:gridCol w="1902941"/>
              </a:tblGrid>
              <a:tr h="254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Receitas Arrecadadas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Receitas Correntes (I)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8.352.483,17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Tributária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281.113,12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de Contribuições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Patrimonial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41.150,03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Agropecuária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107.699,25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Industrial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Transferências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9.434.178,63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(-) Deduções das Transferências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-1.603.394,84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de Serviços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69.963,38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Outras Receitas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21.773,60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Receitas de Capital (II)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601.610,87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Operações de Crédito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Alienação de Bens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471.600,00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Transferências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122.621,00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Amortização de Empréstimos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7.389,87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Outras Receitas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Total (III) = (I+II)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8.954.094,04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497" marR="47497" marT="9499" marB="9499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233" y="288944"/>
            <a:ext cx="859666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EXECUÇÃO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52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3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50658"/>
              </p:ext>
            </p:extLst>
          </p:nvPr>
        </p:nvGraphicFramePr>
        <p:xfrm>
          <a:off x="453081" y="1778098"/>
          <a:ext cx="8483170" cy="3987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3795"/>
                <a:gridCol w="1909375"/>
              </a:tblGrid>
              <a:tr h="2425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300" dirty="0">
                          <a:effectLst/>
                        </a:rPr>
                        <a:t>Despesas Liquidadas Por Órgão de Governo </a:t>
                      </a:r>
                      <a:endParaRPr lang="pt-BR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0101 - CAMARA DE VEREADORES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476.901,76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0202 - GABINETE DO PREFEITO E DO VICE PREFEITO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373.809,13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 dirty="0">
                          <a:effectLst/>
                        </a:rPr>
                        <a:t>0203 - SEC. M. DE ADMINISTRAÇAO E PLANEJAMENTO</a:t>
                      </a:r>
                      <a:endParaRPr lang="pt-BR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533.541,19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0204 - SEC MUNICIPAL DE FINANÇAS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195.906,08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0205 - SEC. MUNICIPAL DE EDUCAÇAO E CULTURA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1.600.507,09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0206 - SEC. MUNICIPAL DE ESPORTE E TURISMO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15.045,76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0207 - SEC. MUN. DE ASSISTENCIA SOCIAL E HABITAÇAO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16.829,30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0208 - SEC. M. DE DESENV. RURAL, AGRIC. E MEIO AMBIENTE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1.049.171,49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0209 - SECRET. M. DE TRANSP. OBRAS E SERV. URBANOS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1.729.136,03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0210 - SEC. MUN. DA INDUSTRIA E COMERCIO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10.587,90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0211 - ENCARGOS GERAIS DO MUNICIPIO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232.349,89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0212 - RESERVA DE CONTINGENCIA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0,00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0313 - FUNDO MUNICIPAL DE SAUDE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1.800.463,47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0414 - FUNDO M. DA ASSISTENCIA SOCIAL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556.719,49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  <a:tr h="24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300">
                          <a:effectLst/>
                        </a:rPr>
                        <a:t>Total (IV) </a:t>
                      </a:r>
                      <a:endParaRPr lang="pt-BR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300" dirty="0">
                          <a:effectLst/>
                        </a:rPr>
                        <a:t>8.590.968,58 </a:t>
                      </a:r>
                      <a:endParaRPr lang="pt-BR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34" marR="53434" marT="10687" marB="10687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18054" y="212236"/>
            <a:ext cx="691154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EXECUÇÃO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52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543597"/>
              </p:ext>
            </p:extLst>
          </p:nvPr>
        </p:nvGraphicFramePr>
        <p:xfrm>
          <a:off x="192344" y="2566511"/>
          <a:ext cx="9566647" cy="2106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1404"/>
                <a:gridCol w="1795243"/>
              </a:tblGrid>
              <a:tr h="6372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Execução Orçamentária e Financeira 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Superávit Financeiro do Exercício Anterior (V)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0,00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8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Superávit Financeiro Apurado Até o Quadrimestre (VI) = (III-IV)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>
                          <a:effectLst/>
                        </a:rPr>
                        <a:t>363.125,46 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8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Superávit (VII) = (V + VI)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363.125,46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0813" y="1041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EXECUÇÃO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52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06231" y="1701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EXECUÇÃO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52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7" y="2889411"/>
            <a:ext cx="8751362" cy="306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7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1319" y="370703"/>
            <a:ext cx="8812683" cy="56706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metas </a:t>
            </a:r>
            <a:r>
              <a:rPr lang="pt-BR" sz="2400" b="1" cap="all" dirty="0"/>
              <a:t>de arrecadação</a:t>
            </a:r>
          </a:p>
          <a:p>
            <a:pPr marL="0" indent="0">
              <a:buNone/>
            </a:pPr>
            <a:r>
              <a:rPr lang="pt-BR" dirty="0" smtClean="0"/>
              <a:t>	Lei </a:t>
            </a:r>
            <a:r>
              <a:rPr lang="pt-BR" dirty="0"/>
              <a:t>Complementar nº 101/2000, Art. 8º e Art. </a:t>
            </a:r>
            <a:r>
              <a:rPr lang="pt-BR" dirty="0" smtClean="0"/>
              <a:t>13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2200" dirty="0"/>
              <a:t>LRF, Art. 8° - Até trinta dias após a publicação dos orçamentos, nos termos em que dispuser a lei de diretrizes orçamentárias e observado o disposto na alínea "c" do inciso I do Art. 4°, o Poder Executivo estabelecerá a programação financeira e o cronograma de execução mensal de desembolso.</a:t>
            </a:r>
          </a:p>
          <a:p>
            <a:r>
              <a:rPr lang="pt-BR" sz="2200" dirty="0"/>
              <a:t>Parágrafo único. Os recursos legalmente vinculados a finalidade específica serão utilizados exclusivamente para atender ao objeto de sua vinculação, ainda que em exercício diverso daquele em que ocorrer o ingresso</a:t>
            </a:r>
            <a:r>
              <a:rPr lang="pt-BR" sz="2200" dirty="0" smtClean="0"/>
              <a:t>.</a:t>
            </a:r>
          </a:p>
          <a:p>
            <a:pPr marL="0" indent="0">
              <a:buNone/>
            </a:pPr>
            <a:endParaRPr lang="pt-BR" sz="2200" dirty="0"/>
          </a:p>
          <a:p>
            <a:r>
              <a:rPr lang="pt-BR" sz="2200" dirty="0"/>
              <a:t>LRF, Art. 13 - No prazo previsto no Art. 8°, as receitas previstas serão desdobradas, pelo Poder Executivo, em metas bimestrais de arrecadação, com a especificação, em separado, quando cabível, das medidas de combate à evasão e à sonegação, da quantidade e valores de ações ajuizadas para cobrança da dívida ativa, bem como da evolução do montante dos créditos tributários passíveis de cobrança administrativa.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6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76701"/>
              </p:ext>
            </p:extLst>
          </p:nvPr>
        </p:nvGraphicFramePr>
        <p:xfrm>
          <a:off x="344187" y="1055816"/>
          <a:ext cx="8929815" cy="5534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1929"/>
                <a:gridCol w="1785962"/>
                <a:gridCol w="1785962"/>
                <a:gridCol w="1785962"/>
              </a:tblGrid>
              <a:tr h="1566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80" marR="45580" marT="9116" marB="911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6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Receitas Orçamentárias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Previsão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Arrecadação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Diferença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Receitas Correntes (I)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8.426.400,00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8.352.483,17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-73.916,83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Tributária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270.000,00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281.113,12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11.113,12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de Contribuições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6.500,00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-6.500,00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Patrimonial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102.600,00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41.150,03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-61.449,97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Agropecuária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8.000,00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107.699,25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99.699,25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Receita Industrial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Receita de Serviços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174.000,00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69.963,38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-104.036,62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Transferências Correntes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7.830.000,00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9.434.178,63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1.604.178,63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(-) Deduções da Receita p/ FUNDEB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-1.603.394,84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-1.603.394,84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Outras Receitas Correntes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35.300,00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21.773,60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-13.526,40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Receitas de Capital (II)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19.000,00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609.000,74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590.000,74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Operações de Crédito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Alienação de Bens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471.600,00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471.600,00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Amortização de Empréstimos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14.779,74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14.779,74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Transferências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19.000,00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122.621,00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103.621,00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Outras Receitas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0,00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  <a:tr h="2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Total (III) = (I+II)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8.445.400,00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8.961.483,91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516.083,91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580" marR="45580" marT="9116" marB="9116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6775" y="100449"/>
            <a:ext cx="717778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METAS DE ARRECADAÇÃO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8º e Art. 13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8580" y="358258"/>
            <a:ext cx="711974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METAS DE ARRECADAÇÃO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8º e Art. 13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289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6" y="2402849"/>
            <a:ext cx="8642306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5459" y="238897"/>
            <a:ext cx="9160476" cy="5881814"/>
          </a:xfrm>
        </p:spPr>
        <p:txBody>
          <a:bodyPr/>
          <a:lstStyle/>
          <a:p>
            <a:pPr algn="ctr"/>
            <a:r>
              <a:rPr lang="pt-BR" sz="2400" b="1" cap="all" dirty="0"/>
              <a:t>exigência legal</a:t>
            </a:r>
            <a:br>
              <a:rPr lang="pt-BR" sz="2400" b="1" cap="all" dirty="0"/>
            </a:br>
            <a:r>
              <a:rPr lang="pt-BR" sz="2400" dirty="0"/>
              <a:t>Lei Complementar n°101, de 04 de Maio de 2000, Art. 9°, § 4°</a:t>
            </a:r>
            <a:br>
              <a:rPr lang="pt-BR" sz="2400" dirty="0"/>
            </a:br>
            <a:r>
              <a:rPr lang="pt-BR" sz="2400" dirty="0"/>
              <a:t>Art. 9º - Se verificado, ao final de um bimestre, que a realização da receita poderá não comportar o cumprimento das metas de resultado primário ou nominal estabelecidas no Anexo de Metas Fiscais, os Poderes e o Ministério Público promoverão, por ato próprio e nos montantes necessários, nos trinta dias subsequentes, limitação de empenho e movimentação financeira, segundo os critérios fixados pela Lei de Diretrizes Orçamentárias.</a:t>
            </a:r>
            <a:br>
              <a:rPr lang="pt-BR" sz="2400" dirty="0"/>
            </a:br>
            <a:r>
              <a:rPr lang="pt-BR" sz="2400" dirty="0"/>
              <a:t>§ 4º - Até o final dos meses de Maio, Setembro e Fevereiro, o Poder Executivo demonstrará e avaliará o cumprimento das metas fiscais de cada quadrimestre, em Audiência Pública na comissão referida no § 1º do Art. 166 da Constituição ou equivalente nas Casas Legislativas estaduais e municipais.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6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2576" y="609600"/>
            <a:ext cx="8944461" cy="5222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cronograma </a:t>
            </a:r>
            <a:r>
              <a:rPr lang="pt-BR" sz="2400" b="1" cap="all" dirty="0"/>
              <a:t>de desembolso</a:t>
            </a:r>
          </a:p>
          <a:p>
            <a:pPr marL="0" indent="0">
              <a:buNone/>
            </a:pPr>
            <a:r>
              <a:rPr lang="pt-BR" dirty="0" smtClean="0"/>
              <a:t>	Lei </a:t>
            </a:r>
            <a:r>
              <a:rPr lang="pt-BR" dirty="0"/>
              <a:t>Complementar nº 101/2000, Art. 8º e Art. </a:t>
            </a:r>
            <a:r>
              <a:rPr lang="pt-BR" dirty="0" smtClean="0"/>
              <a:t>13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LRF, Art. 8° - Até trinta dias após a publicação dos orçamentos, nos termos em que dispuser a lei de diretrizes orçamentárias e observado o disposto na alínea c do inciso I do Art. 4°, o Poder Executivo estabelecerá a programação financeira e o cronograma de execução mensal de desembolso.</a:t>
            </a:r>
          </a:p>
          <a:p>
            <a:r>
              <a:rPr lang="pt-BR" dirty="0"/>
              <a:t>Parágrafo único. Os recursos legalmente vinculados a finalidade específica serão utilizados exclusivamente para atender ao objeto de sua vinculação, ainda que em exercício diverso daquele em que ocorrer o ingresso.</a:t>
            </a:r>
          </a:p>
          <a:p>
            <a:r>
              <a:rPr lang="pt-BR" dirty="0"/>
              <a:t>LRF, Art. 13 - No prazo previsto no Art. 8°, as receitas previstas serão desdobradas, pelo Poder Executivo, em metas bimestrais de arrecadação, com a especificação, em separado, quando cabível, das medidas de combate à evasão e à sonegação, da quantidade e valores de ações ajuizadas para cobrança da dívida ativa, bem como da evolução do montante dos créditos tributários passíveis de cobrança administrativa.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54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029870"/>
              </p:ext>
            </p:extLst>
          </p:nvPr>
        </p:nvGraphicFramePr>
        <p:xfrm>
          <a:off x="461319" y="1659129"/>
          <a:ext cx="8575377" cy="4650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0152"/>
                <a:gridCol w="1715075"/>
                <a:gridCol w="1715075"/>
                <a:gridCol w="1715075"/>
              </a:tblGrid>
              <a:tr h="360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Despesas Orçamentárias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Fixadas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Realizadas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Diferença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Correntes (I)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7.743.200,00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6.627.172,47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1.116.027,53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Pessoal e Encargos Sociais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3.760.000,00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3.830.964,03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-70.964,03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Juros e Amortização da Dívida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13.200,00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11.996,94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1.203,06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Outras Despesas Correntes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3.970.000,00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2.784.211,50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1.185.788,50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de Capital (II)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623.500,00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1.963.796,11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-1.340.296,11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Investimentos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490.000,00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1.830.308,15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-1.340.308,15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Inversões Financeiras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1.500,00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1.500,00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68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Amortização da Dívida Fundada Interna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132.000,00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133.487,96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-1.487,96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Reserva de contingência (III)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Reserva de contingência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  <a:tr h="3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(IV) = (I+II+III)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8.366.700,00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8.590.968,58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-224.268,58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547" marR="62547" marT="12509" marB="12509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7745" y="283630"/>
            <a:ext cx="815625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CRONOGRAMA DE DESEMBOLSO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8º e Art. 13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8548" y="607874"/>
            <a:ext cx="761423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CRONOGRAMA DE DESEMBOLSO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nº 101/2000, Art. 8º e Art. 13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7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3" y="2559109"/>
            <a:ext cx="8776529" cy="307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75594"/>
              </p:ext>
            </p:extLst>
          </p:nvPr>
        </p:nvGraphicFramePr>
        <p:xfrm>
          <a:off x="438160" y="3212758"/>
          <a:ext cx="8903548" cy="2509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2839"/>
                <a:gridCol w="1780709"/>
              </a:tblGrid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Receita bruta de Impostos e Transferências (I)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8.273.694,72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por função/subfunção (II)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1.800.463,47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Deduções (III)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512.452,76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para efeito de cálculo (IV) = (II-III)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1.288.010,71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Mínimo a ser aplicado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1.241.054,12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Aplicado à maior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46.956,58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Percentual aplicado = (IV) / (I) x 100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15,57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3006" y="361886"/>
            <a:ext cx="9036984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RECURSOS EM AÇÕES E SERVIÇOS PÚBLICOS DE SAÚDE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ADCT, Art. 77, III e Emenda Constitucional n°29 de 13/09/2000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 29/2000, Art. 7º - O Ato das Disposições Constitucionais Transitórias passa a vigorar acrescido do seguinte Art. 77: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"III - no caso dos Municípios e do Distrito Federal, quinze por cento do produto da arrecadação dos impostos a que se refere o Art. 156 e dos recursos de que tratam os </a:t>
            </a:r>
            <a:r>
              <a:rPr kumimoji="0" lang="pt-B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Art´s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158 e 159, inciso I, alínea b e § 3º."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04" y="1071395"/>
            <a:ext cx="953049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RECURSOS EM AÇÕES E SERVIÇOS PÚBLICOS DE SAÚDE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ADCT, Art. 77, III e Emenda Constitucional n°29 de 13/09/2000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385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2" y="2524897"/>
            <a:ext cx="9224018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22984"/>
              </p:ext>
            </p:extLst>
          </p:nvPr>
        </p:nvGraphicFramePr>
        <p:xfrm>
          <a:off x="315948" y="3615411"/>
          <a:ext cx="9141090" cy="230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2872"/>
                <a:gridCol w="182821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Receita bruta de Impostos e Transferências (I)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8.569.518,96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por função/subfunção (II)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1.525.475,54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Deduções (III)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616.979,30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Resultado líquido da </a:t>
                      </a:r>
                      <a:r>
                        <a:rPr lang="pt-BR" sz="1500" dirty="0" err="1">
                          <a:effectLst/>
                        </a:rPr>
                        <a:t>transf</a:t>
                      </a:r>
                      <a:r>
                        <a:rPr lang="pt-BR" sz="1500" dirty="0">
                          <a:effectLst/>
                        </a:rPr>
                        <a:t>. do FUNDEB (IV)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-1.221.456,59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Despesas para efeito de cálculo (V) = (II-III-IV)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2.198.584,64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Mínimo a ser aplicado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2.142.379,75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Aplicado à Menor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-12.426,92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Percentual aplicado = (V) / (I) x 100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24,85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6017" y="414105"/>
            <a:ext cx="8927985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RECURSOS NA</a:t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MANUTENÇÃO E DESENVOLVIMENTO DO ENSINO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212 e LDB, Art. 72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CF, Art. 212 - 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LDB, Art. 72 - As receitas e despesas com manutenção e desenvolvimento do ensino serão apuradas e publicadas nos balanços do Poder Público, assim como nos relatórios a que se refere o § 3º do Art. 165 da Constituição Federal.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2302" y="984704"/>
            <a:ext cx="796814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RECURSOS NA</a:t>
            </a:r>
            <a:br>
              <a:rPr kumimoji="0" lang="pt-BR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MANUTENÇÃO E DESENVOLVIMENTO DO ENSINO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212 e LDB, Art. 72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433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7" y="2719817"/>
            <a:ext cx="9015147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766508"/>
              </p:ext>
            </p:extLst>
          </p:nvPr>
        </p:nvGraphicFramePr>
        <p:xfrm>
          <a:off x="411891" y="2779708"/>
          <a:ext cx="8985851" cy="228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8681"/>
                <a:gridCol w="1797170"/>
              </a:tblGrid>
              <a:tr h="45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Receita do FUNDEB (I)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382.537,59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5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Despesas (II)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312.019,75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5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Mínimo a ser Aplicado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229.522,56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5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Aplicado à Maior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82.497,19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45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Percentual Aplicado = (II) / (I) x 100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81,57 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8815" y="526816"/>
            <a:ext cx="816113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60% DOS RECURSOS DO FUNDEB NA REMUNERAÇÃO DOS PROFISSIONAIS DO MAGISTÉRIO DA EDUCAÇÃO BÁSICA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ADCT, Art. 60, XII, MP 339/2006, EC 53/2006 e Lei Federal n°9.424/96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25834" y="486348"/>
            <a:ext cx="95550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APLICAÇÃO DE 60% DOS RECURSOS DO FUNDEB NA REMUNERAÇÃO DOS PROFISSIONAIS DO MAGISTÉRIO DA EDUCAÇÃO BÁSICA </a:t>
            </a:r>
            <a:endParaRPr lang="pt-BR" sz="200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ADCT, Art. 60, XII, MP 339/2006, EC 53/2006 e Lei Federal n°9.424/96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81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8" y="2511907"/>
            <a:ext cx="9128868" cy="31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3124" y="609601"/>
            <a:ext cx="8680878" cy="543176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600" b="1" cap="all" dirty="0"/>
              <a:t>DESPESAS COM PESSOAL DO PODER EXECUTIVO</a:t>
            </a:r>
          </a:p>
          <a:p>
            <a:pPr marL="0" indent="0" algn="ctr">
              <a:buNone/>
            </a:pPr>
            <a:r>
              <a:rPr lang="pt-BR" dirty="0"/>
              <a:t>Constituição Federal, Art. 169, </a:t>
            </a:r>
            <a:r>
              <a:rPr lang="pt-BR" i="1" dirty="0"/>
              <a:t>caput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Lei Complementar n°101/2000, Art. 19, III e Art. 20, </a:t>
            </a:r>
            <a:r>
              <a:rPr lang="pt-BR" dirty="0" smtClean="0"/>
              <a:t>III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sz="1900" dirty="0"/>
              <a:t>CF, Art. 169 - A despesa com pessoal ativo e inativo da União, dos Estados, do Distrito Federal e dos Municípios não poderá exceder os limites estabelecidos em lei complementar.</a:t>
            </a:r>
          </a:p>
          <a:p>
            <a:r>
              <a:rPr lang="pt-BR" sz="1900" dirty="0"/>
              <a:t>LRF, Art. 19 - Para os fins do disposto no caput do Art. 169 da Constituição, a despesa total com pessoal, em cada período de apuração e em cada ente da Federação, não poderá exceder os percentuais da receita corrente líquida, a seguir discriminados:</a:t>
            </a:r>
          </a:p>
          <a:p>
            <a:r>
              <a:rPr lang="pt-BR" sz="1900" dirty="0"/>
              <a:t>III - Municípios: 60% (sessenta por cento)</a:t>
            </a:r>
          </a:p>
          <a:p>
            <a:r>
              <a:rPr lang="pt-BR" sz="1900" dirty="0"/>
              <a:t>LRF, Art. 20 - A repartição dos limites globais do Art. 19 não poderá exceder os seguintes percentuais:</a:t>
            </a:r>
          </a:p>
          <a:p>
            <a:r>
              <a:rPr lang="pt-BR" sz="1900" dirty="0"/>
              <a:t>III - na esfera municipal:</a:t>
            </a:r>
          </a:p>
          <a:p>
            <a:r>
              <a:rPr lang="pt-BR" sz="1900" dirty="0"/>
              <a:t>a) 6% (seis por cento) para o Legislativo, incluído o Tribunal de Contas do Município, quando houver;</a:t>
            </a:r>
          </a:p>
          <a:p>
            <a:r>
              <a:rPr lang="pt-BR" sz="1900" dirty="0"/>
              <a:t>b) 54% (cinquenta e quatro por cento) para o Executivo.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6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0372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temas </a:t>
            </a:r>
            <a:r>
              <a:rPr lang="pt-BR" sz="2400" b="1" cap="all" dirty="0"/>
              <a:t>a serem apresentados</a:t>
            </a:r>
          </a:p>
          <a:p>
            <a:pPr lvl="0"/>
            <a:r>
              <a:rPr lang="pt-BR" dirty="0"/>
              <a:t>Execução Orçamentaria</a:t>
            </a:r>
          </a:p>
          <a:p>
            <a:pPr lvl="0"/>
            <a:r>
              <a:rPr lang="pt-BR" dirty="0"/>
              <a:t>Metas Arrecadação</a:t>
            </a:r>
          </a:p>
          <a:p>
            <a:pPr lvl="0"/>
            <a:r>
              <a:rPr lang="pt-BR" dirty="0"/>
              <a:t>Cronograma de Desembolso</a:t>
            </a:r>
          </a:p>
          <a:p>
            <a:pPr lvl="0"/>
            <a:r>
              <a:rPr lang="pt-BR" dirty="0"/>
              <a:t>Aplicação de Recursos em Saúde (15%)</a:t>
            </a:r>
          </a:p>
          <a:p>
            <a:pPr lvl="0"/>
            <a:r>
              <a:rPr lang="pt-BR" dirty="0"/>
              <a:t>Aplicação de Recursos em Educação (25%)</a:t>
            </a:r>
          </a:p>
          <a:p>
            <a:pPr lvl="0"/>
            <a:r>
              <a:rPr lang="pt-BR" dirty="0"/>
              <a:t>Aplicação dos Recursos Recebidos do FUNDEB (60%)</a:t>
            </a:r>
          </a:p>
          <a:p>
            <a:r>
              <a:rPr lang="en-US" dirty="0" err="1"/>
              <a:t>Despesas</a:t>
            </a:r>
            <a:r>
              <a:rPr lang="en-US" dirty="0"/>
              <a:t> com </a:t>
            </a:r>
            <a:r>
              <a:rPr lang="en-US" dirty="0" err="1"/>
              <a:t>Pessoal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3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46307"/>
              </p:ext>
            </p:extLst>
          </p:nvPr>
        </p:nvGraphicFramePr>
        <p:xfrm>
          <a:off x="140057" y="2466178"/>
          <a:ext cx="9671222" cy="19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0087"/>
                <a:gridCol w="1771135"/>
              </a:tblGrid>
              <a:tr h="39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Receita Corrente Líquida Arrecadada nos Últimos 12 (doze) Meses (I)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12.651.787,41 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9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Despesa Líquida com Pessoal Realizada nos Últimos 12 (doze) Meses (II)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5.398.451,50 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9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Limite Prudencial - 51,30%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6.490.366,94 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9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Limite Máximo - 54,00%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6.831.965,20 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9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Percentual aplicado = (II) / (I) x 100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42,67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3766" y="492880"/>
            <a:ext cx="780297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DO PODER EXECUTIVO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4955" y="882589"/>
            <a:ext cx="780297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DO PODER EXECUTIVO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529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05" y="2793863"/>
            <a:ext cx="8696797" cy="304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6099"/>
              </p:ext>
            </p:extLst>
          </p:nvPr>
        </p:nvGraphicFramePr>
        <p:xfrm>
          <a:off x="471133" y="2438828"/>
          <a:ext cx="9315417" cy="1680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2334"/>
                <a:gridCol w="1863083"/>
              </a:tblGrid>
              <a:tr h="33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Corrente Líquida Arrecadada nos Últimos 12 (doze) Meses (I)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12.651.787,41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3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Despesa Líquida com Pessoal Realizada nos Últimos 12 (doze) Meses (II)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520.367,86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3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Limite Prudencial - 5,70%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721.151,88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3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Limite Máximo - 6,00%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759.107,24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3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Percentual aplicado = (II) / (I) x 100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4,11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3765" y="762468"/>
            <a:ext cx="8051050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DO PODER LEGISLATIVO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92213"/>
          <a:ext cx="8596312" cy="21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16751" y="818745"/>
            <a:ext cx="9829357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DO PODER LEGISLATIVO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577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7" y="2604529"/>
            <a:ext cx="8894505" cy="311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926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10875"/>
              </p:ext>
            </p:extLst>
          </p:nvPr>
        </p:nvGraphicFramePr>
        <p:xfrm>
          <a:off x="486861" y="2833814"/>
          <a:ext cx="8977613" cy="1787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2091"/>
                <a:gridCol w="1795522"/>
              </a:tblGrid>
              <a:tr h="357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Receita Corrente Líquida Arrecadada nos Últimos 12 (doze) Meses (I)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12.651.787,41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7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Despesa Líquida com Pessoal Realizada nos Últimos 12 (doze) Meses (II)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5.918.819,36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7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Limite Prudencial - 57,00%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7.211.518,82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7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Limite Máximo - 60,00%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</a:rPr>
                        <a:t>7.591.072,45 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357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Percentual aplicado = (II) / (I) x 100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</a:rPr>
                        <a:t>46,78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0832" y="723439"/>
            <a:ext cx="767383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CONSOLIDADO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76514"/>
              </p:ext>
            </p:extLst>
          </p:nvPr>
        </p:nvGraphicFramePr>
        <p:xfrm>
          <a:off x="677334" y="3970639"/>
          <a:ext cx="8596841" cy="228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841"/>
              </a:tblGrid>
              <a:tr h="22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2103" y="367038"/>
            <a:ext cx="660713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DESPESAS COM PESSOAL CONSOLIDADO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412923" y="2523344"/>
            <a:ext cx="8977210" cy="347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388" y="609600"/>
            <a:ext cx="8596668" cy="495094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6400" b="1" dirty="0" smtClean="0">
                <a:solidFill>
                  <a:srgbClr val="0070C0"/>
                </a:solidFill>
              </a:rPr>
              <a:t>NOSSO MUITO OBRIGADO A TODOS PELA ATENÇÃO</a:t>
            </a:r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endParaRPr lang="pt-BR" sz="2800" dirty="0" smtClean="0"/>
          </a:p>
          <a:p>
            <a:pPr marL="0" indent="0" algn="ctr">
              <a:buNone/>
            </a:pPr>
            <a:endParaRPr lang="pt-BR" sz="2800" dirty="0" smtClean="0"/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EROMILDES PAULO FREITAS PEREIRA</a:t>
            </a:r>
          </a:p>
          <a:p>
            <a:pPr marL="0" indent="0" algn="ctr">
              <a:buNone/>
            </a:pPr>
            <a:r>
              <a:rPr lang="pt-BR" sz="2800" dirty="0" smtClean="0"/>
              <a:t>Contador</a:t>
            </a:r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EDGAR ROSA DA SILVA</a:t>
            </a:r>
          </a:p>
          <a:p>
            <a:pPr marL="0" indent="0" algn="ctr">
              <a:buNone/>
            </a:pPr>
            <a:r>
              <a:rPr lang="pt-BR" sz="2800" dirty="0" smtClean="0"/>
              <a:t>Coordenador </a:t>
            </a:r>
            <a:r>
              <a:rPr lang="pt-BR" sz="2800" smtClean="0"/>
              <a:t>de Controle </a:t>
            </a:r>
            <a:r>
              <a:rPr lang="pt-BR" sz="2800" dirty="0" smtClean="0"/>
              <a:t>Interno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813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2465" y="164757"/>
            <a:ext cx="8911537" cy="5876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receita </a:t>
            </a:r>
            <a:r>
              <a:rPr lang="pt-BR" sz="2400" b="1" cap="all" dirty="0"/>
              <a:t>orçamentária</a:t>
            </a:r>
          </a:p>
          <a:p>
            <a:r>
              <a:rPr lang="pt-BR" dirty="0"/>
              <a:t>Lei 4.320/64, Art. 2°, § 1° e 2°</a:t>
            </a:r>
          </a:p>
          <a:p>
            <a:r>
              <a:rPr lang="pt-BR" dirty="0"/>
              <a:t>Lei 4.320/64, Art. 2° - A Lei do Orçamento conterá a discriminação da receita e despesa de forma a evidenciar a política econômica financeira e o programa de trabalho do Governo, obedecidos os princípios de unidade universalidade e anualidade.</a:t>
            </a:r>
          </a:p>
          <a:p>
            <a:r>
              <a:rPr lang="pt-BR" dirty="0"/>
              <a:t>§ 1° Integrarão a Lei de Orçamento:</a:t>
            </a:r>
          </a:p>
          <a:p>
            <a:r>
              <a:rPr lang="pt-BR" dirty="0"/>
              <a:t>I - Sumário geral da receita por fontes e da despesa por funções do Governo;</a:t>
            </a:r>
          </a:p>
          <a:p>
            <a:r>
              <a:rPr lang="pt-BR" dirty="0"/>
              <a:t>II - Quadro demonstrativo da Receita e Despesa segundo as Categorias Econômicas, na forma do Anexo nº1;</a:t>
            </a:r>
          </a:p>
          <a:p>
            <a:r>
              <a:rPr lang="pt-BR" dirty="0"/>
              <a:t>III - Quadro discriminativo da receita por fontes e respectiva legislação;</a:t>
            </a:r>
          </a:p>
          <a:p>
            <a:r>
              <a:rPr lang="pt-BR" dirty="0"/>
              <a:t>IV - Quadro das dotações por órgãos do Governo e da Administração.</a:t>
            </a:r>
          </a:p>
          <a:p>
            <a:r>
              <a:rPr lang="pt-BR" dirty="0"/>
              <a:t>§ 2º Acompanharão a Lei de Orçamento:</a:t>
            </a:r>
          </a:p>
          <a:p>
            <a:r>
              <a:rPr lang="pt-BR" dirty="0"/>
              <a:t>I - Quadros demonstrativos da receita e planos de aplicação dos fundos especiais;</a:t>
            </a:r>
          </a:p>
          <a:p>
            <a:r>
              <a:rPr lang="pt-BR" dirty="0"/>
              <a:t>II - Quadros demonstrativos da despesa, na forma dos Anexos n°6 a 9;</a:t>
            </a:r>
          </a:p>
          <a:p>
            <a:r>
              <a:rPr lang="pt-BR" dirty="0"/>
              <a:t>III - Quadro demonstrativo do programa anual de trabalho do Governo, em termos de realização de obras e de prestação de serviços.</a:t>
            </a:r>
          </a:p>
        </p:txBody>
      </p:sp>
    </p:spTree>
    <p:extLst>
      <p:ext uri="{BB962C8B-B14F-4D97-AF65-F5344CB8AC3E}">
        <p14:creationId xmlns:p14="http://schemas.microsoft.com/office/powerpoint/2010/main" val="18372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794472"/>
              </p:ext>
            </p:extLst>
          </p:nvPr>
        </p:nvGraphicFramePr>
        <p:xfrm>
          <a:off x="445679" y="1663688"/>
          <a:ext cx="8596312" cy="1817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8340"/>
                <a:gridCol w="47279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Arrecada em Exercícios Anteriores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Exercício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Valores 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11.407.737,16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2015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10.657.100,28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2016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12.351.166,89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2017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12.254.001,46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64513"/>
              </p:ext>
            </p:extLst>
          </p:nvPr>
        </p:nvGraphicFramePr>
        <p:xfrm>
          <a:off x="438966" y="4012235"/>
          <a:ext cx="8596312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8340"/>
                <a:gridCol w="47279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Arrecadada até 2º Quadrimestre/2018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Receita Orçamentária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8.954.094,04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Média Mensal</a:t>
                      </a:r>
                      <a:endParaRPr lang="pt-BR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1.119.261,76</a:t>
                      </a:r>
                      <a:endParaRPr lang="pt-BR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848617"/>
            <a:ext cx="6352188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RECEITA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3913346"/>
          <a:ext cx="8596312" cy="37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Evolução da Receita Orçamentaria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72436" y="8412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RECEITA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21" y="2550253"/>
            <a:ext cx="9090261" cy="318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863" y="7847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727145"/>
              </p:ext>
            </p:extLst>
          </p:nvPr>
        </p:nvGraphicFramePr>
        <p:xfrm>
          <a:off x="453081" y="1684638"/>
          <a:ext cx="8820921" cy="1985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782"/>
                <a:gridCol w="2809732"/>
                <a:gridCol w="2395407"/>
              </a:tblGrid>
              <a:tr h="1675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Despesa Realizada em Exercícios Anteriores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Exercício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Empenhado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Liquidado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</a:tr>
              <a:tr h="296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2014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10.688.241,39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10.335.077,71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</a:tr>
              <a:tr h="247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2015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10.925.441,47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10.738.485,62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</a:tr>
              <a:tr h="335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2016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12.071.728,89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11.962.903,95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</a:tr>
              <a:tr h="298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2017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11.679.263,69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11.673.513,69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25" marR="36125" marT="7225" marB="7225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53282"/>
              </p:ext>
            </p:extLst>
          </p:nvPr>
        </p:nvGraphicFramePr>
        <p:xfrm>
          <a:off x="397776" y="4234655"/>
          <a:ext cx="8876225" cy="1142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1716"/>
                <a:gridCol w="2763547"/>
                <a:gridCol w="2440962"/>
              </a:tblGrid>
              <a:tr h="4609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 até 2º Quadrimestre/2018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Despesa Orçamentária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9.771.180,12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</a:rPr>
                        <a:t>8.590.968,58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Média Mensal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1.221.397,52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</a:rPr>
                        <a:t>1.023.643,40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7334" y="5025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19906" y="3014027"/>
          <a:ext cx="8596312" cy="37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Evolução da Despesa Orçamentaria Realizada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3718" y="1041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Filename hint" descr="Alternative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33" y="2274433"/>
            <a:ext cx="9128227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9113" y="6948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7795" y="691979"/>
            <a:ext cx="8796207" cy="543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cap="all" dirty="0" smtClean="0"/>
              <a:t>	</a:t>
            </a:r>
            <a:r>
              <a:rPr lang="pt-BR" sz="2400" b="1" cap="all" dirty="0" smtClean="0"/>
              <a:t>receita </a:t>
            </a:r>
            <a:r>
              <a:rPr lang="pt-BR" sz="2400" b="1" cap="all" dirty="0"/>
              <a:t>corrente líquida</a:t>
            </a:r>
          </a:p>
          <a:p>
            <a:r>
              <a:rPr lang="pt-BR" dirty="0"/>
              <a:t>Lei Complementar n°101/2000, Art. 2°, IV, ‘c’, § 1° e 3°</a:t>
            </a:r>
          </a:p>
          <a:p>
            <a:r>
              <a:rPr lang="pt-BR" dirty="0"/>
              <a:t>LRF, Art. 2° - Para os efeitos desta Lei Complementar, entende-se como:</a:t>
            </a:r>
          </a:p>
          <a:p>
            <a:r>
              <a:rPr lang="pt-BR" dirty="0"/>
              <a:t>IV - Receita Corrente Líquida: somatório das receitas tributárias, de contribuições, patrimoniais, industriais, agropecuárias, de serviços, transferências correntes e outras receitas também correntes, deduzidos:</a:t>
            </a:r>
          </a:p>
          <a:p>
            <a:r>
              <a:rPr lang="pt-BR" dirty="0"/>
              <a:t>c) na União, nos Estados e nos Municípios, a contribuição dos servidores para o custeio do seu sistema de previdência e assistência social e as receitas provenientes da compensação financeira citada no § 9º do Art. 201 da Constituição. </a:t>
            </a:r>
          </a:p>
          <a:p>
            <a:r>
              <a:rPr lang="pt-BR" dirty="0"/>
              <a:t>§ 1º Serão computados no cálculo da receita corrente líquida os valores pagos e recebidos em decorrência da Lei Complementar nº 87, de 13 de setembro de 1996, e do fundo previsto pelo art. 60 do Ato das Disposições Constitucionais Transitórias.</a:t>
            </a:r>
          </a:p>
          <a:p>
            <a:r>
              <a:rPr lang="en-US" dirty="0"/>
              <a:t>§ 3º A </a:t>
            </a:r>
            <a:r>
              <a:rPr lang="en-US" dirty="0" err="1"/>
              <a:t>receita</a:t>
            </a:r>
            <a:r>
              <a:rPr lang="en-US" dirty="0"/>
              <a:t> </a:t>
            </a:r>
            <a:r>
              <a:rPr lang="en-US" dirty="0" err="1"/>
              <a:t>corrente</a:t>
            </a:r>
            <a:r>
              <a:rPr lang="en-US" dirty="0"/>
              <a:t> </a:t>
            </a:r>
            <a:r>
              <a:rPr lang="en-US" dirty="0" err="1"/>
              <a:t>líquida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apurada</a:t>
            </a:r>
            <a:r>
              <a:rPr lang="en-US" dirty="0"/>
              <a:t> </a:t>
            </a:r>
            <a:r>
              <a:rPr lang="en-US" dirty="0" err="1"/>
              <a:t>somando</a:t>
            </a:r>
            <a:r>
              <a:rPr lang="en-US" dirty="0"/>
              <a:t>-se as </a:t>
            </a:r>
            <a:r>
              <a:rPr lang="en-US" dirty="0" err="1"/>
              <a:t>receitas</a:t>
            </a:r>
            <a:r>
              <a:rPr lang="en-US" dirty="0"/>
              <a:t> </a:t>
            </a:r>
            <a:r>
              <a:rPr lang="en-US" dirty="0" err="1"/>
              <a:t>arrecadadas</a:t>
            </a:r>
            <a:r>
              <a:rPr lang="en-US" dirty="0"/>
              <a:t> no </a:t>
            </a:r>
            <a:r>
              <a:rPr lang="en-US" dirty="0" err="1"/>
              <a:t>mês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referência</a:t>
            </a:r>
            <a:r>
              <a:rPr lang="en-US" dirty="0"/>
              <a:t> 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, </a:t>
            </a:r>
            <a:r>
              <a:rPr lang="en-US" dirty="0" err="1"/>
              <a:t>excluídas</a:t>
            </a:r>
            <a:r>
              <a:rPr lang="en-US" dirty="0"/>
              <a:t> as </a:t>
            </a:r>
            <a:r>
              <a:rPr lang="en-US" dirty="0" err="1"/>
              <a:t>duplicidades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67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1424</Words>
  <Application>Microsoft Office PowerPoint</Application>
  <PresentationFormat>Widescreen</PresentationFormat>
  <Paragraphs>469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 3</vt:lpstr>
      <vt:lpstr>Facetado</vt:lpstr>
      <vt:lpstr>ESTADO de Santa Catarina MUNICÍPIO DE Lajeado Grande  AUDIÊNCIA PÚBLICA DE AVALIAÇÃO DO CUMPRIMENTO DAS METAS FISCAIS  2º Quadrimestre / 2018</vt:lpstr>
      <vt:lpstr>exigência legal Lei Complementar n°101, de 04 de Maio de 2000, Art. 9°, § 4° Art. 9º - Se verificado, ao final de um bimestre, que a realização da receita poderá não comportar o cumprimento das metas de resultado primário ou nominal estabelecidas no Anexo de Metas Fiscais, os Poderes e o Ministério Público promoverão, por ato próprio e nos montantes necessários, nos trinta dias subsequentes, limitação de empenho e movimentação financeira, segundo os critérios fixados pela Lei de Diretrizes Orçamentárias. § 4º - Até o final dos meses de Maio, Setembro e Fevereiro, o Poder Executivo demonstrará e avaliará o cumprimento das metas fiscais de cada quadrimestre, em Audiência Pública na comissão referida no § 1º do Art. 166 da Constituição ou equivalente nas Casas Legislativas estaduais e municipais.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Lajeado Grande   AUDIÊNCIA PÚBLICA DE AVALIAÇÃO DO CUMPRIMENTO DAS METAS FISCAIS   2º Quadrimestre/2018</dc:title>
  <dc:creator>Paulo</dc:creator>
  <cp:lastModifiedBy>Paulo</cp:lastModifiedBy>
  <cp:revision>18</cp:revision>
  <dcterms:created xsi:type="dcterms:W3CDTF">2018-09-24T12:45:22Z</dcterms:created>
  <dcterms:modified xsi:type="dcterms:W3CDTF">2018-09-24T18:14:40Z</dcterms:modified>
</cp:coreProperties>
</file>